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80" r:id="rId18"/>
    <p:sldId id="267" r:id="rId19"/>
    <p:sldId id="281" r:id="rId20"/>
    <p:sldId id="282" r:id="rId21"/>
    <p:sldId id="276" r:id="rId22"/>
    <p:sldId id="277" r:id="rId23"/>
    <p:sldId id="262" r:id="rId24"/>
    <p:sldId id="263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42780" autoAdjust="0"/>
  </p:normalViewPr>
  <p:slideViewPr>
    <p:cSldViewPr snapToGrid="0">
      <p:cViewPr varScale="1">
        <p:scale>
          <a:sx n="28" d="100"/>
          <a:sy n="28" d="100"/>
        </p:scale>
        <p:origin x="213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Google Sans"/>
              </a:rPr>
              <a:t>≈ </a:t>
            </a:r>
            <a:r>
              <a:rPr lang="en-GB" dirty="0"/>
              <a:t>“Have you ever played a 3D computer game (or seen a 3D C.G. app) &amp; wondered how they achieved so realistic shadows in the scene? Well, shadow mapping is the answer to that.”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45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 =&gt; self shadowing:</a:t>
            </a:r>
          </a:p>
          <a:p>
            <a:pPr marL="628650" lvl="1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25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Have shadow map w/limited resolution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(finite nº of pixels… each stores depth corresponding to 1 point on surface…) 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dif</a:t>
            </a:r>
            <a:r>
              <a:rPr lang="en-GB" i="0" noProof="0" dirty="0"/>
              <a:t> fragments will sample same </a:t>
            </a:r>
            <a:r>
              <a:rPr lang="en-GB" i="0" noProof="0" dirty="0" err="1"/>
              <a:t>texel</a:t>
            </a:r>
            <a:r>
              <a:rPr lang="en-GB" i="0" noProof="0" dirty="0"/>
              <a:t> (pixel of depth texture/map)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but some frags will have a depth slightly closer/further away… (surf is continuous; depth map </a:t>
            </a:r>
            <a:r>
              <a:rPr lang="en-GB" i="0" noProof="0"/>
              <a:t>discrete values…)</a:t>
            </a:r>
            <a:endParaRPr lang="en-GB" i="0" noProof="0" dirty="0"/>
          </a:p>
          <a:p>
            <a:pPr marL="171450" indent="-171450">
              <a:buFontTx/>
              <a:buChar char="-"/>
            </a:pPr>
            <a:r>
              <a:rPr lang="en-GB" i="0" noProof="0" dirty="0"/>
              <a:t>so some frags will be in shadow whilst others not 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=&gt; shadow discrepancy -&gt;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 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7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 as seen from light</a:t>
            </a:r>
          </a:p>
          <a:p>
            <a:pPr marL="171450" indent="-171450">
              <a:buFontTx/>
              <a:buChar char="-"/>
            </a:pPr>
            <a:r>
              <a:rPr lang="en-GB" dirty="0"/>
              <a:t>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 render scene as usual w/shadows (eliminating all artefacts!!)&lt;-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  <a:p>
            <a:endParaRPr lang="en-GB" dirty="0"/>
          </a:p>
          <a:p>
            <a:r>
              <a:rPr lang="en-GB" dirty="0"/>
              <a:t>“projected shadow has a … </a:t>
            </a:r>
            <a:r>
              <a:rPr lang="en-GB" dirty="0" err="1"/>
              <a:t>proj</a:t>
            </a:r>
            <a:r>
              <a:rPr lang="en-GB" dirty="0"/>
              <a:t>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Mention that there exist other techniques – shadow volumes</a:t>
            </a:r>
          </a:p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BUT S. Vols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construct mesh to determine shadow… -  takes time, bad as needs to be done every frame!! 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(so adv of S.M. is that it’s fast...)</a:t>
            </a:r>
          </a:p>
          <a:p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- Just mention advanced techniques, don’t explain / go into details….. !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40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Set of fixed &amp; programmable stages for processing </a:t>
            </a:r>
            <a:r>
              <a:rPr lang="en-GB" dirty="0" err="1"/>
              <a:t>geom</a:t>
            </a:r>
            <a:r>
              <a:rPr lang="en-GB" dirty="0"/>
              <a:t>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w/vertex data (position &amp; other </a:t>
            </a:r>
            <a:r>
              <a:rPr lang="en-GB" dirty="0" err="1"/>
              <a:t>attribs</a:t>
            </a:r>
            <a:r>
              <a:rPr lang="en-GB" dirty="0"/>
              <a:t> e.g. </a:t>
            </a:r>
            <a:r>
              <a:rPr lang="en-GB" dirty="0" err="1"/>
              <a:t>tex</a:t>
            </a:r>
            <a:r>
              <a:rPr lang="en-GB" dirty="0"/>
              <a:t> cords, normal)….. process it, ending up w/</a:t>
            </a:r>
            <a:r>
              <a:rPr lang="en-GB" dirty="0" err="1"/>
              <a:t>fragm</a:t>
            </a:r>
            <a:r>
              <a:rPr lang="en-GB" dirty="0"/>
              <a:t> data (colour, depth &amp; stencil) written to the currently active framebuffer -&gt; this could be the screen buffer (</a:t>
            </a:r>
            <a:r>
              <a:rPr lang="en-GB" dirty="0" err="1"/>
              <a:t>img</a:t>
            </a:r>
            <a:r>
              <a:rPr lang="en-GB" dirty="0"/>
              <a:t> is rendered to screen) or another custom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[CLICK] do a series of </a:t>
            </a:r>
            <a:r>
              <a:rPr lang="en-GB" dirty="0" err="1"/>
              <a:t>transf</a:t>
            </a:r>
            <a:r>
              <a:rPr lang="en-GB" dirty="0"/>
              <a:t> to get from local </a:t>
            </a:r>
            <a:r>
              <a:rPr lang="en-GB" dirty="0" err="1"/>
              <a:t>obj</a:t>
            </a:r>
            <a:r>
              <a:rPr lang="en-GB" dirty="0"/>
              <a:t>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</a:p>
          <a:p>
            <a:pPr marL="628650" lvl="1" indent="-171450">
              <a:buFontTx/>
              <a:buChar char="-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Tx/>
              <a:buChar char="-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Mention: it doesn’t know anything about scene itself (only info about current frag…) -&gt; cannot have obj act on other obj shading! -&gt; need shadow mapping [NEXT SLIDE]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</a:t>
                </a:r>
                <a:r>
                  <a:rPr lang="en-GB" dirty="0"/>
                  <a:t>shadow</a:t>
                </a:r>
                <a:r>
                  <a:rPr lang="en-GB" sz="2000" dirty="0"/>
                  <a:t>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4" y="3617557"/>
            <a:ext cx="3470661" cy="26036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2" y="3617556"/>
            <a:ext cx="3470662" cy="26036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4" y="3575177"/>
            <a:ext cx="3470661" cy="26036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3" y="3573315"/>
            <a:ext cx="3470661" cy="2603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9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09" y="857241"/>
            <a:ext cx="6692382" cy="5022127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09" y="857241"/>
            <a:ext cx="6692382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86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 dirty="0"/>
              <a:t>Artefacts that occur</a:t>
            </a:r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Shadow Mapping in context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10" y="857241"/>
            <a:ext cx="6692380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07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 In Context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e.g. Cascaded Shadow Maps, Percentage Closer Soft 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sz="2400" dirty="0"/>
              <a:t>Main foundation technique nowadays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Advanced techniques provide more accurate results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Many new ones being developed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Try to </a:t>
            </a:r>
            <a:r>
              <a:rPr lang="en-GB" sz="2400"/>
              <a:t>implement it!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52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0437D-CDD9-4F0A-ADE6-0003BBE3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Q&amp;A – any questions?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939E5-87AF-4F28-AA6E-18732AC7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pic>
        <p:nvPicPr>
          <p:cNvPr id="6" name="Imagen 5" descr="Imagen que contiene cuarto, tabla, niña, oscuro&#10;&#10;Descripción generada automáticamente">
            <a:extLst>
              <a:ext uri="{FF2B5EF4-FFF2-40B4-BE49-F238E27FC236}">
                <a16:creationId xmlns:a16="http://schemas.microsoft.com/office/drawing/2014/main" id="{DDB4C169-0451-4A25-A037-7DB44AFB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537662"/>
            <a:ext cx="737936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1334</TotalTime>
  <Words>1721</Words>
  <Application>Microsoft Office PowerPoint</Application>
  <PresentationFormat>Panorámica</PresentationFormat>
  <Paragraphs>233</Paragraphs>
  <Slides>26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charter</vt:lpstr>
      <vt:lpstr>Consolas</vt:lpstr>
      <vt:lpstr>Google Sans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Artefacts</vt:lpstr>
      <vt:lpstr>Artefacts</vt:lpstr>
      <vt:lpstr>Artefacts</vt:lpstr>
      <vt:lpstr>Demo time! :)</vt:lpstr>
      <vt:lpstr>Shadow Mapping In Context</vt:lpstr>
      <vt:lpstr>Summary – key takeaways</vt:lpstr>
      <vt:lpstr>Q&amp;A –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79</cp:revision>
  <dcterms:created xsi:type="dcterms:W3CDTF">2021-01-07T12:33:58Z</dcterms:created>
  <dcterms:modified xsi:type="dcterms:W3CDTF">2021-01-27T19:22:12Z</dcterms:modified>
</cp:coreProperties>
</file>